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the Software Development Life Cycle (SDLC)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guide to structured software development processes, methodologies, and best practices for building robust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876"/>
            <a:ext cx="1069347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Conclusion: Mastering SDLC for Software Success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4051340"/>
            <a:ext cx="4190643" cy="1713309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6796" y="4250412"/>
            <a:ext cx="273831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Foundation of Excellence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6796" y="4646890"/>
            <a:ext cx="379249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SDLC serves as the backbone of reliable, maintainable software development, providing structure and consistency.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219819" y="4051340"/>
            <a:ext cx="4190643" cy="1713309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8892" y="425041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Empowered Teams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18892" y="4646890"/>
            <a:ext cx="379249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models and phases empowers development teams to deliver maximum value efficiently and effectively.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601914" y="4051340"/>
            <a:ext cx="4190643" cy="1713309"/>
          </a:xfrm>
          <a:prstGeom prst="roundRect">
            <a:avLst>
              <a:gd name="adj" fmla="val 469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0987" y="425041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Tailored Success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00987" y="4646890"/>
            <a:ext cx="379249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Adopt proven best practices and customize your approach to meet your project's unique requirements and constraints.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37724" y="6051828"/>
            <a:ext cx="9293900" cy="777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Ready to build better software?</a:t>
            </a:r>
            <a:endParaRPr lang="en-US" sz="4850" dirty="0"/>
          </a:p>
        </p:txBody>
      </p:sp>
      <p:sp>
        <p:nvSpPr>
          <p:cNvPr id="14" name="Text 11"/>
          <p:cNvSpPr/>
          <p:nvPr/>
        </p:nvSpPr>
        <p:spPr>
          <a:xfrm>
            <a:off x="837724" y="711624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Start with a solid SDLC foundation today and transform your development process into a competitive advantage.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671" y="956072"/>
            <a:ext cx="7556659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SDLC Matters: Building Software Right, Every Time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671" y="2630210"/>
            <a:ext cx="3664982" cy="2752606"/>
          </a:xfrm>
          <a:prstGeom prst="roundRect">
            <a:avLst>
              <a:gd name="adj" fmla="val 346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7986" y="2864525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Structured Process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27986" y="3333988"/>
            <a:ext cx="31963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SDLC provides a systematic approach to design, build, test, and maintain high-quality software with clear phases and deliverables.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30210"/>
            <a:ext cx="3664982" cy="2752606"/>
          </a:xfrm>
          <a:prstGeom prst="roundRect">
            <a:avLst>
              <a:gd name="adj" fmla="val 346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663" y="2864525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Risk Minimization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19663" y="3333988"/>
            <a:ext cx="31963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Controls costs, reduces project delays, and ensures software meets user needs and business objectives effectively.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671" y="5609511"/>
            <a:ext cx="7556659" cy="1663898"/>
          </a:xfrm>
          <a:prstGeom prst="roundRect">
            <a:avLst>
              <a:gd name="adj" fmla="val 572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7986" y="5843826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Quality Assurance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27986" y="6313289"/>
            <a:ext cx="70880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Without SDLC, projects face significant risks including budget overruns, timeline delays, and subpar software quality.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468"/>
            <a:ext cx="70942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6 Core Phases of SDLC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992630" y="18802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375773"/>
            <a:ext cx="397109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Define project goals, gather comprehensive requirements, estimate costs and create realistic schedules.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299192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1585" y="18802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1585" y="2375773"/>
            <a:ext cx="397109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Architect system structure, select appropriate technologies, and create detailed technical blueprints.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995" y="3264694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379357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write clean, maintainable code following established design specifications and coding standards.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421" y="4754999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1585" y="5887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Testing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1585" y="6382941"/>
            <a:ext cx="397109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Execute automated and manual tests to identify bugs, ensure quality, and validate functionality.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36" y="5972413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92630" y="5887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6382941"/>
            <a:ext cx="397109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Safely move software to production environment, making it accessible to end users.</a:t>
            </a:r>
            <a:endParaRPr lang="en-US" sz="18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46" y="5699641"/>
            <a:ext cx="358140" cy="44767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753195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Maintenance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837724" y="4379357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Continuously monitor performance, fix issues, and implement updates to keep software current.</a:t>
            </a:r>
            <a:endParaRPr lang="en-US" sz="18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438995"/>
            <a:ext cx="4534138" cy="4534138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2720" y="4209336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0772418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SDLC Models Overview: Choosing the Right Path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443" y="1640443"/>
            <a:ext cx="6384131" cy="6384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445" y="1615678"/>
            <a:ext cx="26833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 Selection Matters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63445" y="2102882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Different projects require different SDLC models to effectively balance flexibility, risk management, and development speed.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445" y="2911673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We'll explore four popular methodologies: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Waterfall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Agile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Spiral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V-Model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3445" y="3720465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offers unique advantages for specific project types and team structures.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169" y="646509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Waterfall Model: The Classic Linear Approach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69" y="2379821"/>
            <a:ext cx="1174075" cy="1706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036" y="2614613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Sequential Process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7036" y="3100745"/>
            <a:ext cx="6091595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phase must complete entirely before the next phase begins, creating a clear linear progression.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69" y="4086820"/>
            <a:ext cx="1174075" cy="17891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7036" y="4321612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Pros &amp; Cons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7036" y="4807744"/>
            <a:ext cx="6091595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Pros:</a:t>
            </a:r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Simple management, clear milestones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717036" y="5265539"/>
            <a:ext cx="6091595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Cons:</a:t>
            </a:r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Inflexible, late testing, costly changes</a:t>
            </a:r>
            <a:endParaRPr lang="en-US" sz="18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69" y="5875973"/>
            <a:ext cx="1174075" cy="17069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17036" y="6110764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Real-World Use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717036" y="6596896"/>
            <a:ext cx="6091595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Ideal for government contracts and construction software with fixed, well-defined requirements.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1385"/>
            <a:ext cx="7613094" cy="83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Agile Model: Embracing Change and Collaboration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251853" y="1650921"/>
            <a:ext cx="7613094" cy="1389936"/>
          </a:xfrm>
          <a:prstGeom prst="roundRect">
            <a:avLst>
              <a:gd name="adj" fmla="val 429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01633" y="1800701"/>
            <a:ext cx="426482" cy="426482"/>
          </a:xfrm>
          <a:prstGeom prst="roundRect">
            <a:avLst>
              <a:gd name="adj" fmla="val 21438386"/>
            </a:avLst>
          </a:prstGeom>
          <a:solidFill>
            <a:srgbClr val="BE49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10" y="1893927"/>
            <a:ext cx="191929" cy="2399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1633" y="2369344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Iterative Sprints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401633" y="2663666"/>
            <a:ext cx="731353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Short development cycles with continuous feedback and frequent software delivery to users.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6251853" y="3183017"/>
            <a:ext cx="7613094" cy="1389936"/>
          </a:xfrm>
          <a:prstGeom prst="roundRect">
            <a:avLst>
              <a:gd name="adj" fmla="val 429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01633" y="3332798"/>
            <a:ext cx="426482" cy="426482"/>
          </a:xfrm>
          <a:prstGeom prst="roundRect">
            <a:avLst>
              <a:gd name="adj" fmla="val 21438386"/>
            </a:avLst>
          </a:prstGeom>
          <a:solidFill>
            <a:srgbClr val="BE49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10" y="3426023"/>
            <a:ext cx="191929" cy="2399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01633" y="3901440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Benefits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401633" y="4195763"/>
            <a:ext cx="731353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Highly flexible approach, rapid releases, and strong customer involvement throughout development.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6251853" y="4715113"/>
            <a:ext cx="7613094" cy="1389936"/>
          </a:xfrm>
          <a:prstGeom prst="roundRect">
            <a:avLst>
              <a:gd name="adj" fmla="val 429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01633" y="4864894"/>
            <a:ext cx="426482" cy="426482"/>
          </a:xfrm>
          <a:prstGeom prst="roundRect">
            <a:avLst>
              <a:gd name="adj" fmla="val 21438386"/>
            </a:avLst>
          </a:prstGeom>
          <a:solidFill>
            <a:srgbClr val="BE49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910" y="4958120"/>
            <a:ext cx="191929" cy="2399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1633" y="5433536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Challenges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401633" y="5727859"/>
            <a:ext cx="731353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experienced teams and offers less predictability in scope and timeline management.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6251853" y="6247209"/>
            <a:ext cx="7613094" cy="1389936"/>
          </a:xfrm>
          <a:prstGeom prst="roundRect">
            <a:avLst>
              <a:gd name="adj" fmla="val 429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401633" y="6396990"/>
            <a:ext cx="426482" cy="426482"/>
          </a:xfrm>
          <a:prstGeom prst="roundRect">
            <a:avLst>
              <a:gd name="adj" fmla="val 21438386"/>
            </a:avLst>
          </a:prstGeom>
          <a:solidFill>
            <a:srgbClr val="BE49D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910" y="6490216"/>
            <a:ext cx="191929" cy="2399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01633" y="6965633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Industry Leaders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401633" y="7259955"/>
            <a:ext cx="731353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Spotify and Microsoft leverage Agile methodologies to rapidly innovate and adapt to market changes.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8788"/>
            <a:ext cx="855476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Spiral Model: Risk-Driven Development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44635"/>
            <a:ext cx="4995029" cy="49950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421" y="1820704"/>
            <a:ext cx="254889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Risk-Focused Approach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56421" y="2293739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iterative development with systematic risk analysis at each development cycle.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6421" y="309764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Advantages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56421" y="3570684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Emphasis on risk reduction strategies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6421" y="3943826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Highly adaptable to complex projects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6421" y="431696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prototype development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6421" y="481464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Limitations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56421" y="5287685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 be costly and complex to manage effectively, requiring specialized expertise.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6421" y="6115526"/>
            <a:ext cx="6243876" cy="1119783"/>
          </a:xfrm>
          <a:prstGeom prst="roundRect">
            <a:avLst>
              <a:gd name="adj" fmla="val 7183"/>
            </a:avLst>
          </a:prstGeom>
          <a:solidFill>
            <a:srgbClr val="E8BEF4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73" y="6400681"/>
            <a:ext cx="239316" cy="1914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178641" y="6354842"/>
            <a:ext cx="543020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Perfect for: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Aerospace and defense software projects where safety requirements are paramount.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647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981" y="628531"/>
            <a:ext cx="7544038" cy="1008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V-Model: Testing Focused Waterfall Variant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56" y="1894046"/>
            <a:ext cx="5657969" cy="23457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34" y="3470052"/>
            <a:ext cx="281591" cy="2815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96085" y="3536314"/>
            <a:ext cx="1192538" cy="148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Validation</a:t>
            </a:r>
            <a:endParaRPr lang="en-US" sz="1250" dirty="0"/>
          </a:p>
        </p:txBody>
      </p:sp>
      <p:sp>
        <p:nvSpPr>
          <p:cNvPr id="7" name="Text 2"/>
          <p:cNvSpPr/>
          <p:nvPr/>
        </p:nvSpPr>
        <p:spPr>
          <a:xfrm>
            <a:off x="5904569" y="3536314"/>
            <a:ext cx="1192538" cy="148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Implementation</a:t>
            </a:r>
            <a:endParaRPr lang="en-US" sz="12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35" y="3470052"/>
            <a:ext cx="281591" cy="2815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955256" y="2455005"/>
            <a:ext cx="1192538" cy="148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Design</a:t>
            </a:r>
            <a:endParaRPr lang="en-US" sz="12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167" y="2383111"/>
            <a:ext cx="281591" cy="2815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96085" y="2460636"/>
            <a:ext cx="1192538" cy="148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Requirements</a:t>
            </a:r>
            <a:endParaRPr lang="en-US" sz="12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962" y="2394375"/>
            <a:ext cx="281591" cy="281591"/>
          </a:xfrm>
          <a:prstGeom prst="rect">
            <a:avLst/>
          </a:prstGeom>
        </p:spPr>
      </p:pic>
      <p:sp>
        <p:nvSpPr>
          <p:cNvPr id="13" name="Shape 5"/>
          <p:cNvSpPr/>
          <p:nvPr/>
        </p:nvSpPr>
        <p:spPr>
          <a:xfrm>
            <a:off x="799981" y="4432578"/>
            <a:ext cx="3686294" cy="1840468"/>
          </a:xfrm>
          <a:prstGeom prst="roundRect">
            <a:avLst>
              <a:gd name="adj" fmla="val 391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4" name="Text 6"/>
          <p:cNvSpPr/>
          <p:nvPr/>
        </p:nvSpPr>
        <p:spPr>
          <a:xfrm>
            <a:off x="994172" y="4626769"/>
            <a:ext cx="201691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Parallel Testing</a:t>
            </a:r>
            <a:endParaRPr lang="en-US" sz="1550" dirty="0"/>
          </a:p>
        </p:txBody>
      </p:sp>
      <p:sp>
        <p:nvSpPr>
          <p:cNvPr id="15" name="Text 7"/>
          <p:cNvSpPr/>
          <p:nvPr/>
        </p:nvSpPr>
        <p:spPr>
          <a:xfrm>
            <a:off x="994172" y="4981575"/>
            <a:ext cx="3297912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development phase has a corresponding testing phase, ensuring comprehensive validation throughout the process.</a:t>
            </a:r>
            <a:endParaRPr lang="en-US" sz="1300" dirty="0"/>
          </a:p>
        </p:txBody>
      </p:sp>
      <p:sp>
        <p:nvSpPr>
          <p:cNvPr id="16" name="Shape 8"/>
          <p:cNvSpPr/>
          <p:nvPr/>
        </p:nvSpPr>
        <p:spPr>
          <a:xfrm>
            <a:off x="4657606" y="4432578"/>
            <a:ext cx="3686413" cy="1840468"/>
          </a:xfrm>
          <a:prstGeom prst="roundRect">
            <a:avLst>
              <a:gd name="adj" fmla="val 391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7" name="Text 9"/>
          <p:cNvSpPr/>
          <p:nvPr/>
        </p:nvSpPr>
        <p:spPr>
          <a:xfrm>
            <a:off x="4851797" y="4626769"/>
            <a:ext cx="212002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Benefits &amp; Drawbacks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4851797" y="4981575"/>
            <a:ext cx="3298031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Pros: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Early test planning, clear validation steps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Limited flexibility to accommodate changes</a:t>
            </a:r>
            <a:endParaRPr lang="en-US" sz="1300" dirty="0"/>
          </a:p>
        </p:txBody>
      </p:sp>
      <p:sp>
        <p:nvSpPr>
          <p:cNvPr id="19" name="Shape 11"/>
          <p:cNvSpPr/>
          <p:nvPr/>
        </p:nvSpPr>
        <p:spPr>
          <a:xfrm>
            <a:off x="799981" y="6444377"/>
            <a:ext cx="7544038" cy="1291828"/>
          </a:xfrm>
          <a:prstGeom prst="roundRect">
            <a:avLst>
              <a:gd name="adj" fmla="val 557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994172" y="6638568"/>
            <a:ext cx="203168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Industry Application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994172" y="6993374"/>
            <a:ext cx="715565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for medical device software where regulatory compliance and rigorous validation are absolutely critical.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16756"/>
            <a:ext cx="7669530" cy="80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Best Practices for Successful SDLC Implementation</a:t>
            </a:r>
            <a:endParaRPr lang="en-US" sz="2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1727478"/>
            <a:ext cx="342305" cy="3423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635" y="2240875"/>
            <a:ext cx="193643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Stakeholder Engagement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23635" y="2524363"/>
            <a:ext cx="766953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Involve stakeholders early and maintain regular communication to clarify requirements and expectations throughout the project lifecycle.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5" y="3236357"/>
            <a:ext cx="342305" cy="3423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3635" y="3749754"/>
            <a:ext cx="161091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Test Automation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6223635" y="4033242"/>
            <a:ext cx="766953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automated testing frameworks to catch defects early in development and significantly reduce manual testing effort.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635" y="4526161"/>
            <a:ext cx="342305" cy="3423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3635" y="5039558"/>
            <a:ext cx="1624608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Code Quality Control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6223635" y="5323046"/>
            <a:ext cx="766953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 version control systems and conduct thorough code reviews to maintain high code quality and team collaboration standards.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635" y="5815965"/>
            <a:ext cx="342305" cy="3423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3635" y="6329363"/>
            <a:ext cx="181748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Continuous Monitoring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6223635" y="6612850"/>
            <a:ext cx="766953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deployed software continuously for performance metrics, security vulnerabilities, and user experience optimization.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6429018" y="7139821"/>
            <a:ext cx="746414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"Choose the SDLC model that aligns with your project's complexity, team capabilities, and organizational goals for optimal results."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6223635" y="6985873"/>
            <a:ext cx="15240" cy="526971"/>
          </a:xfrm>
          <a:prstGeom prst="rect">
            <a:avLst/>
          </a:prstGeom>
          <a:solidFill>
            <a:srgbClr val="BE49D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2025-09-26T09:30:24Z</dcterms:created>
  <dcterms:modified xsi:type="dcterms:W3CDTF">2025-09-26T09:30:24Z</dcterms:modified>
</cp:coreProperties>
</file>